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  <p:sldMasterId id="2147483735" r:id="rId2"/>
  </p:sldMasterIdLst>
  <p:notesMasterIdLst>
    <p:notesMasterId r:id="rId48"/>
  </p:notesMasterIdLst>
  <p:sldIdLst>
    <p:sldId id="1143" r:id="rId3"/>
    <p:sldId id="1199" r:id="rId4"/>
    <p:sldId id="1153" r:id="rId5"/>
    <p:sldId id="1154" r:id="rId6"/>
    <p:sldId id="1162" r:id="rId7"/>
    <p:sldId id="4544" r:id="rId8"/>
    <p:sldId id="4538" r:id="rId9"/>
    <p:sldId id="4539" r:id="rId10"/>
    <p:sldId id="1159" r:id="rId11"/>
    <p:sldId id="4540" r:id="rId12"/>
    <p:sldId id="1100" r:id="rId13"/>
    <p:sldId id="1142" r:id="rId14"/>
    <p:sldId id="1101" r:id="rId15"/>
    <p:sldId id="4541" r:id="rId16"/>
    <p:sldId id="271" r:id="rId17"/>
    <p:sldId id="1102" r:id="rId18"/>
    <p:sldId id="1165" r:id="rId19"/>
    <p:sldId id="302" r:id="rId20"/>
    <p:sldId id="1160" r:id="rId21"/>
    <p:sldId id="4545" r:id="rId22"/>
    <p:sldId id="1144" r:id="rId23"/>
    <p:sldId id="300" r:id="rId24"/>
    <p:sldId id="287" r:id="rId25"/>
    <p:sldId id="4537" r:id="rId26"/>
    <p:sldId id="1156" r:id="rId27"/>
    <p:sldId id="4546" r:id="rId28"/>
    <p:sldId id="4547" r:id="rId29"/>
    <p:sldId id="4549" r:id="rId30"/>
    <p:sldId id="4548" r:id="rId31"/>
    <p:sldId id="303" r:id="rId32"/>
    <p:sldId id="4542" r:id="rId33"/>
    <p:sldId id="1150" r:id="rId34"/>
    <p:sldId id="1171" r:id="rId35"/>
    <p:sldId id="309" r:id="rId36"/>
    <p:sldId id="1170" r:id="rId37"/>
    <p:sldId id="4133" r:id="rId38"/>
    <p:sldId id="4134" r:id="rId39"/>
    <p:sldId id="4126" r:id="rId40"/>
    <p:sldId id="4129" r:id="rId41"/>
    <p:sldId id="4130" r:id="rId42"/>
    <p:sldId id="4127" r:id="rId43"/>
    <p:sldId id="1172" r:id="rId44"/>
    <p:sldId id="1175" r:id="rId45"/>
    <p:sldId id="4132" r:id="rId46"/>
    <p:sldId id="411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91369"/>
  </p:normalViewPr>
  <p:slideViewPr>
    <p:cSldViewPr snapToGrid="0" snapToObjects="1">
      <p:cViewPr>
        <p:scale>
          <a:sx n="42" d="100"/>
          <a:sy n="42" d="100"/>
        </p:scale>
        <p:origin x="2136" y="15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5/8/24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49D78-09A2-4748-BA4D-E401F16DAB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6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9D78-09A2-4748-BA4D-E401F16DAB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1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9D78-09A2-4748-BA4D-E401F16DAB3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77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9D78-09A2-4748-BA4D-E401F16DAB3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92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209D-86FD-A44D-A7A8-3C9EAF8041ED}" type="datetime1">
              <a:rPr lang="en-US" smtClean="0"/>
              <a:t>5/8/24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99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C93BC-FABB-8A49-8D8B-89C79F41B98F}" type="datetime1">
              <a:rPr lang="en-US" smtClean="0"/>
              <a:t>5/8/24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39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8EC8-5091-ED4B-9F68-A2A907F8738A}" type="datetime1">
              <a:rPr lang="en-US" smtClean="0"/>
              <a:t>5/8/24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31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4605-DB4B-7648-B64F-004B6FC88E6E}" type="datetime1">
              <a:rPr lang="en-US" smtClean="0"/>
              <a:t>5/8/24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3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C9E3-6026-0040-9DA9-CD0C8CE16F1B}" type="datetime1">
              <a:rPr lang="en-US" smtClean="0"/>
              <a:t>5/8/24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08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A138-EC45-C84B-BD28-2EA0A916F5C3}" type="datetime1">
              <a:rPr lang="en-US" smtClean="0"/>
              <a:t>5/8/24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68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599E-3BB3-7D42-ACC2-596CCCD17047}" type="datetime1">
              <a:rPr lang="en-US" smtClean="0"/>
              <a:t>5/8/24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6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B658F-5036-2543-A188-AC2CFA5A5C7E}" type="datetime1">
              <a:rPr lang="en-US" smtClean="0"/>
              <a:t>5/8/24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95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C5F1-7C28-8D42-8F99-63B829EA8629}" type="datetime1">
              <a:rPr lang="en-US" smtClean="0"/>
              <a:t>5/8/24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7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AA8E-2C8A-A14C-9D67-601581EB5185}" type="datetime1">
              <a:rPr lang="en-US" smtClean="0"/>
              <a:t>5/8/24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61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382B-688A-924F-AFB7-06287BD499CE}" type="datetime1">
              <a:rPr lang="en-US" smtClean="0"/>
              <a:t>5/8/24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4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E4539-7F26-9241-A20D-0D4468EC75C7}" type="datetime1">
              <a:rPr lang="en-US" smtClean="0"/>
              <a:t>5/8/24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mmigration/Graphs/imm4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rjgitter@owu.edu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eedecon.org/testimonials.php" TargetMode="External"/><Relationship Id="rId4" Type="http://schemas.openxmlformats.org/officeDocument/2006/relationships/hyperlink" Target="mailto:info@NEEDelegation.or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341D4B7-8A53-4C37-8E33-372EAB5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0826" y="253548"/>
            <a:ext cx="4206701" cy="6102802"/>
          </a:xfrm>
          <a:prstGeom prst="rect">
            <a:avLst/>
          </a:prstGeom>
          <a:solidFill>
            <a:srgbClr val="AFABA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9D605-1015-964C-B214-83FEC327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963" y="420017"/>
            <a:ext cx="3801979" cy="57698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Give Me Your Poor, Your Tired, Your Homeless (Some Restrictions </a:t>
            </a:r>
            <a:b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May Apply):  </a:t>
            </a:r>
            <a:b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Immigration to the United States in the 21st Century</a:t>
            </a:r>
            <a:br>
              <a:rPr lang="en-US" sz="2800" dirty="0"/>
            </a:br>
            <a:br>
              <a:rPr lang="en-US" sz="2700" dirty="0"/>
            </a:br>
            <a:r>
              <a:rPr lang="en-US" sz="2700" dirty="0"/>
              <a:t>Bob Gitter, Ohio Wesleyan</a:t>
            </a:r>
            <a:br>
              <a:rPr lang="en-US" sz="2700" dirty="0"/>
            </a:br>
            <a:r>
              <a:rPr lang="en-US" sz="2700" dirty="0"/>
              <a:t>Prof of Econ, Emeritus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National Economic Education Delegation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Oatmeal Club</a:t>
            </a:r>
            <a:br>
              <a:rPr lang="en-US" sz="2700" dirty="0"/>
            </a:br>
            <a:r>
              <a:rPr lang="en-US" sz="2700" dirty="0"/>
              <a:t>Bainbridge, WA </a:t>
            </a:r>
            <a:br>
              <a:rPr lang="en-US" sz="2700" dirty="0"/>
            </a:br>
            <a:r>
              <a:rPr lang="en-US" sz="2700" dirty="0"/>
              <a:t> May 9, 2024</a:t>
            </a:r>
            <a:br>
              <a:rPr lang="en-US" sz="28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30B15B-CFE8-4FE5-8F6E-666207C94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6268" y="253548"/>
            <a:ext cx="4388846" cy="6102802"/>
          </a:xfrm>
          <a:prstGeom prst="rect">
            <a:avLst/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51AAA3-DDFE-48DE-AF38-BE32846EC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6137" y="420017"/>
            <a:ext cx="4149109" cy="5769864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9" name="Picture 8" descr="A person holding a flag&#10;&#10;Description automatically generated">
            <a:extLst>
              <a:ext uri="{FF2B5EF4-FFF2-40B4-BE49-F238E27FC236}">
                <a16:creationId xmlns:a16="http://schemas.microsoft.com/office/drawing/2014/main" id="{27D7EFF7-144E-7E47-B9FC-497B84E7E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r="44679" b="-2"/>
          <a:stretch/>
        </p:blipFill>
        <p:spPr>
          <a:xfrm>
            <a:off x="2068280" y="401121"/>
            <a:ext cx="3906965" cy="54687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9551B-F66F-9B40-B4E3-33EFDCDB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DE7950FE-12CD-4508-ACD8-B6DEBE1BB4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spcAft>
                  <a:spcPts val="600"/>
                </a:spcAft>
              </a:pPr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766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D103-40F9-0249-AF03-4D83AB4B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</a:t>
            </a:r>
            <a:r>
              <a:rPr lang="en-US" dirty="0"/>
              <a:t>y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000B6-6D12-E26C-FCD1-C3CE545AB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Quota and Immigrations Acts (1921 and 1924)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Bracero Program(1942-1964)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Immigration and Nationality Act (1965)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Immigration and Control Act (1986)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A9EB5-ECDD-7856-2037-5BAFAD57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91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C06F-EE5D-2440-AD32-400F98D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Immigration 1820-1880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79E3-9162-FD43-9489-2E3C148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652A4-E1C6-9F41-BDC0-A2627D31C154}"/>
              </a:ext>
            </a:extLst>
          </p:cNvPr>
          <p:cNvSpPr txBox="1"/>
          <p:nvPr/>
        </p:nvSpPr>
        <p:spPr>
          <a:xfrm>
            <a:off x="7162802" y="5699888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www.libertyellisfoundation.org</a:t>
            </a:r>
            <a:r>
              <a:rPr lang="en-US" sz="900" dirty="0"/>
              <a:t>/immigration-timeline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4CCEEF-FD08-1940-B4EE-98037B538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79" y="1712120"/>
            <a:ext cx="5128822" cy="373141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A26337-0E2A-514C-9DA3-3B1E2B80AA0E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5"/>
          <a:ext cx="3103496" cy="3726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1820-1880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Germany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3,000,000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Ireland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2,800,000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2,000,000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843847">
                <a:tc>
                  <a:txBody>
                    <a:bodyPr/>
                    <a:lstStyle/>
                    <a:p>
                      <a:r>
                        <a:rPr lang="en-US" sz="1700" dirty="0"/>
                        <a:t>Austro-Hungarian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China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230,000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  <a:tr h="328163">
                <a:tc>
                  <a:txBody>
                    <a:bodyPr/>
                    <a:lstStyle/>
                    <a:p>
                      <a:r>
                        <a:rPr lang="en-US" sz="1700" dirty="0"/>
                        <a:t>Africa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146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429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8398-FADE-6A4C-A5A5-5A860DB8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Immigration 1880-1924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6EE57-74AF-684B-A068-7562D741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7FB9AF-7D7D-964B-A8A3-5A218FE86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94" y="1719640"/>
            <a:ext cx="5127906" cy="373075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C11A110-A25F-CC40-9362-886829A895AE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4"/>
          <a:ext cx="3103496" cy="3738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1880-1930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b="1" dirty="0"/>
                        <a:t>Italy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4,600,000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/>
                        <a:t>Austro-Hungarian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b="1" dirty="0"/>
                        <a:t>Russian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3,300,000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403190">
                <a:tc>
                  <a:txBody>
                    <a:bodyPr/>
                    <a:lstStyle/>
                    <a:p>
                      <a:r>
                        <a:rPr lang="en-US" sz="1700" dirty="0"/>
                        <a:t>German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2,800,000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Ireland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1,700,000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146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321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C06F-EE5D-2440-AD32-400F98D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Immigration 1924-1965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79E3-9162-FD43-9489-2E3C148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652A4-E1C6-9F41-BDC0-A2627D31C154}"/>
              </a:ext>
            </a:extLst>
          </p:cNvPr>
          <p:cNvSpPr txBox="1"/>
          <p:nvPr/>
        </p:nvSpPr>
        <p:spPr>
          <a:xfrm>
            <a:off x="7162802" y="5699888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www.libertyellisfoundation.org</a:t>
            </a:r>
            <a:r>
              <a:rPr lang="en-US" sz="900" dirty="0"/>
              <a:t>/immigration-timeline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DC0728-859E-B644-B1A6-AD6C1A8D5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94" y="1703078"/>
            <a:ext cx="5127906" cy="373075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A4D76EB-5F42-2540-807C-77A15791F498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4"/>
          <a:ext cx="3103496" cy="3064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1930-1965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Germany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940,000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Mexico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610,000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403190">
                <a:tc>
                  <a:txBody>
                    <a:bodyPr/>
                    <a:lstStyle/>
                    <a:p>
                      <a:r>
                        <a:rPr lang="en-US" sz="1700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480,000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Italy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390,000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700" dirty="0"/>
                        <a:t>Caribbean/</a:t>
                      </a:r>
                    </a:p>
                    <a:p>
                      <a:r>
                        <a:rPr lang="en-US" sz="1700" dirty="0"/>
                        <a:t>West Indies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310,000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08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962D-EC6E-0794-FCBD-A9802F93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Sig</a:t>
            </a:r>
            <a:r>
              <a:rPr lang="en-US" dirty="0"/>
              <a:t>ning up for Bracero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31ECD-7FAB-ECB8-7277-02ABF4C76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05705-EFDA-8F3F-0D64-F6E39B94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pic>
        <p:nvPicPr>
          <p:cNvPr id="11266" name="Picture 2" descr="http://americanhistory.si.edu/onthemove/img/crops/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152" y="1676400"/>
            <a:ext cx="721198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720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/>
              <a:t>LBJ Signs Immigration and Nationality Act (1965)</a:t>
            </a:r>
          </a:p>
        </p:txBody>
      </p:sp>
      <p:pic>
        <p:nvPicPr>
          <p:cNvPr id="12291" name="Picture 3" descr="C:\Users\rjgitter\Pictures\Johnsonliber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732450"/>
            <a:ext cx="346387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CD9D2-FB0B-0D4B-B7D1-7AC389696CB8}"/>
              </a:ext>
            </a:extLst>
          </p:cNvPr>
          <p:cNvSpPr txBox="1"/>
          <p:nvPr/>
        </p:nvSpPr>
        <p:spPr>
          <a:xfrm>
            <a:off x="5867401" y="2016370"/>
            <a:ext cx="4495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Abolished Quotas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Limits immigration to about 1 million/year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reunification most important consideration</a:t>
            </a:r>
          </a:p>
        </p:txBody>
      </p:sp>
    </p:spTree>
    <p:extLst>
      <p:ext uri="{BB962C8B-B14F-4D97-AF65-F5344CB8AC3E}">
        <p14:creationId xmlns:p14="http://schemas.microsoft.com/office/powerpoint/2010/main" val="706154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C06F-EE5D-2440-AD32-400F98D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His</a:t>
            </a:r>
            <a:r>
              <a:rPr lang="en-US" dirty="0"/>
              <a:t>tory of U.S. Immigration: 1965-Today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79E3-9162-FD43-9489-2E3C148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652A4-E1C6-9F41-BDC0-A2627D31C154}"/>
              </a:ext>
            </a:extLst>
          </p:cNvPr>
          <p:cNvSpPr txBox="1"/>
          <p:nvPr/>
        </p:nvSpPr>
        <p:spPr>
          <a:xfrm>
            <a:off x="7162802" y="5699888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www.libertyellisfoundation.org</a:t>
            </a:r>
            <a:r>
              <a:rPr lang="en-US" sz="900" dirty="0"/>
              <a:t>/immigration-timeline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93ED4A-48AE-2648-9BEB-BFFA8E32DA5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034894" y="1729690"/>
            <a:ext cx="5127906" cy="373075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BD3A40-300E-4D48-AF39-2178A3A5131F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4"/>
          <a:ext cx="3103496" cy="3778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1965-2017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Mexico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Philippines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1,400,000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Korea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760,000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700" dirty="0"/>
                        <a:t>Dominican Republic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India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740,000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Cuba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Vietnam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1465756"/>
                  </a:ext>
                </a:extLst>
              </a:tr>
              <a:tr h="398986">
                <a:tc>
                  <a:txBody>
                    <a:bodyPr/>
                    <a:lstStyle/>
                    <a:p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650,000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18547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523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6E0E-91FC-90B7-6C44-80A1CD3C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969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IMMIGRANTS</a:t>
            </a:r>
            <a:r>
              <a:rPr lang="en-US" sz="4400" dirty="0"/>
              <a:t> BY TYPE OF ADMISSION: FISCAL YEAR 2022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BC5EB58-719C-2593-449A-4B8AEB3EBE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0" y="1600202"/>
          <a:ext cx="8001000" cy="47561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59500">
                  <a:extLst>
                    <a:ext uri="{9D8B030D-6E8A-4147-A177-3AD203B41FA5}">
                      <a16:colId xmlns:a16="http://schemas.microsoft.com/office/drawing/2014/main" val="2121255961"/>
                    </a:ext>
                  </a:extLst>
                </a:gridCol>
                <a:gridCol w="1841500">
                  <a:extLst>
                    <a:ext uri="{9D8B030D-6E8A-4147-A177-3AD203B41FA5}">
                      <a16:colId xmlns:a16="http://schemas.microsoft.com/office/drawing/2014/main" val="2324189721"/>
                    </a:ext>
                  </a:extLst>
                </a:gridCol>
              </a:tblGrid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Family-sponsored preferences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165,642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8821688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Immediate relatives of U.S. citizens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428,581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398257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Employment-based preferences</a:t>
                      </a:r>
                      <a:r>
                        <a:rPr lang="en-US" sz="2800" u="none" strike="noStrike" baseline="30000" dirty="0">
                          <a:effectLst/>
                        </a:rPr>
                        <a:t>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270,206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433144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Diversity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        43,175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0224042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Refugees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  29,407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4385252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Asylees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  53,662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1257150"/>
                  </a:ext>
                </a:extLst>
              </a:tr>
              <a:tr h="65854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sng" strike="noStrike">
                          <a:effectLst/>
                        </a:rPr>
                        <a:t>Other</a:t>
                      </a:r>
                      <a:endParaRPr lang="en-US" sz="28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sng" strike="noStrike" dirty="0">
                          <a:effectLst/>
                        </a:rPr>
                        <a:t>        27,331 </a:t>
                      </a:r>
                      <a:endParaRPr lang="en-US" sz="28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697976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TOTAL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1,018,004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900714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15F75-B346-B50B-7D41-F926465A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15C6F-6581-1FA7-E42A-9FD3CA31434A}"/>
              </a:ext>
            </a:extLst>
          </p:cNvPr>
          <p:cNvSpPr txBox="1"/>
          <p:nvPr/>
        </p:nvSpPr>
        <p:spPr>
          <a:xfrm>
            <a:off x="8763000" y="1752600"/>
            <a:ext cx="45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{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4BD45-D6AE-18B0-27E8-761F3F15CA77}"/>
              </a:ext>
            </a:extLst>
          </p:cNvPr>
          <p:cNvSpPr txBox="1"/>
          <p:nvPr/>
        </p:nvSpPr>
        <p:spPr>
          <a:xfrm>
            <a:off x="7543800" y="1965326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594,223</a:t>
            </a:r>
          </a:p>
        </p:txBody>
      </p:sp>
    </p:spTree>
    <p:extLst>
      <p:ext uri="{BB962C8B-B14F-4D97-AF65-F5344CB8AC3E}">
        <p14:creationId xmlns:p14="http://schemas.microsoft.com/office/powerpoint/2010/main" val="1402878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4516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H1B</a:t>
            </a:r>
            <a:r>
              <a:rPr lang="en-US" dirty="0"/>
              <a:t> Applications </a:t>
            </a:r>
            <a:br>
              <a:rPr lang="en-US" dirty="0"/>
            </a:br>
            <a:r>
              <a:rPr lang="en-US" dirty="0"/>
              <a:t>Quota Reached on First Day 2017</a:t>
            </a:r>
          </a:p>
        </p:txBody>
      </p:sp>
      <p:pic>
        <p:nvPicPr>
          <p:cNvPr id="4" name="Content Placeholder 3" descr="Untitled 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8" b="927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71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B7F1-7A90-F969-8536-CE0F7283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H2</a:t>
            </a:r>
            <a:r>
              <a:rPr lang="en-US" dirty="0"/>
              <a:t>A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DC3DBE-BA55-443D-6467-5D9FAAF3E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96" y="1600201"/>
            <a:ext cx="7183409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BA1F9-B352-4EDF-7E54-D6C19CB8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81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04" y="136525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Sub</a:t>
            </a:r>
            <a:r>
              <a:rPr lang="en-US" dirty="0" err="1"/>
              <a:t>Submitting</a:t>
            </a:r>
            <a:r>
              <a:rPr lang="en-US" dirty="0"/>
              <a:t>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51423"/>
            <a:ext cx="8229600" cy="4870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We will do a Q&amp;A after the presentation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I can stay after if some of you have additional questions.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71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33DC-C982-7A20-18F0-5252075BE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>
                <a:solidFill>
                  <a:schemeClr val="tx1"/>
                </a:solidFill>
              </a:rPr>
              <a:t>shington – 4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 Largest Share of H2A Visas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4A13BA-48E7-B17F-373F-6F7C3D764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354" y="1158047"/>
            <a:ext cx="8562528" cy="54373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3CBDD-A45D-FE8D-2808-BE842DEFD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597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11F9-A9AE-C742-98BA-F155ED53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19048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Reform and Control </a:t>
            </a:r>
            <a:br>
              <a:rPr lang="en-US" dirty="0"/>
            </a:br>
            <a:r>
              <a:rPr lang="en-US" dirty="0"/>
              <a:t>Act of 1986</a:t>
            </a:r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74947B2-8DD7-9247-9CCC-0D8A522F0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34317"/>
            <a:ext cx="4038600" cy="31705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31DC8-732F-6B4B-8CD4-7A6CEE1B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D479D-19F5-F141-A91B-5F615C7C737D}"/>
              </a:ext>
            </a:extLst>
          </p:cNvPr>
          <p:cNvSpPr txBox="1"/>
          <p:nvPr/>
        </p:nvSpPr>
        <p:spPr>
          <a:xfrm>
            <a:off x="6096001" y="2133600"/>
            <a:ext cx="3657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Grants amnesty to undocumented individuals in US since 1982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Must pay penalty and back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Amnesty granted for being undocumented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Path to citizenship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million people took advantage, mostly Mexican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Illegal to knowingly hire undocumented workers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88E42-225E-7641-88A7-59AAD11EAF5D}"/>
              </a:ext>
            </a:extLst>
          </p:cNvPr>
          <p:cNvSpPr txBox="1"/>
          <p:nvPr/>
        </p:nvSpPr>
        <p:spPr>
          <a:xfrm>
            <a:off x="2590800" y="4512014"/>
            <a:ext cx="161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Green Card</a:t>
            </a:r>
          </a:p>
        </p:txBody>
      </p:sp>
    </p:spTree>
    <p:extLst>
      <p:ext uri="{BB962C8B-B14F-4D97-AF65-F5344CB8AC3E}">
        <p14:creationId xmlns:p14="http://schemas.microsoft.com/office/powerpoint/2010/main" val="4034842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Share of US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 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r="5668"/>
          <a:stretch>
            <a:fillRect/>
          </a:stretch>
        </p:blipFill>
        <p:spPr>
          <a:xfrm>
            <a:off x="2133600" y="1752601"/>
            <a:ext cx="8229600" cy="45259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1E235-E10A-BC48-82EB-B77EF2D50D4B}"/>
              </a:ext>
            </a:extLst>
          </p:cNvPr>
          <p:cNvSpPr txBox="1"/>
          <p:nvPr/>
        </p:nvSpPr>
        <p:spPr>
          <a:xfrm>
            <a:off x="7970134" y="1674814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2022 18.1 % immigrant share</a:t>
            </a:r>
          </a:p>
        </p:txBody>
      </p:sp>
    </p:spTree>
    <p:extLst>
      <p:ext uri="{BB962C8B-B14F-4D97-AF65-F5344CB8AC3E}">
        <p14:creationId xmlns:p14="http://schemas.microsoft.com/office/powerpoint/2010/main" val="2247131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415" y="8572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Or</a:t>
            </a:r>
            <a:r>
              <a:rPr lang="en-US" dirty="0"/>
              <a:t>igin of Immigrants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4730643"/>
              </p:ext>
            </p:extLst>
          </p:nvPr>
        </p:nvGraphicFramePr>
        <p:xfrm>
          <a:off x="2057401" y="1066800"/>
          <a:ext cx="8229601" cy="5289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6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1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1384">
                  <a:extLst>
                    <a:ext uri="{9D8B030D-6E8A-4147-A177-3AD203B41FA5}">
                      <a16:colId xmlns:a16="http://schemas.microsoft.com/office/drawing/2014/main" val="1996545015"/>
                    </a:ext>
                  </a:extLst>
                </a:gridCol>
              </a:tblGrid>
              <a:tr h="5719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U.S.  Share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WA Share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9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Europe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9.1 %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13.6 %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9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Asia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39.3 %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45.8 %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9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Africa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9.4 %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6.8 %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9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Oceana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0.6 %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1.9 </a:t>
                      </a: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6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N. America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32.7 %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29.3 %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40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S. America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8.2 %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2.7 %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9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Unknown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0.6 %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9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100.0 %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100.0 %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76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13380-5C17-D620-ABCE-51796EE8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Migration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498CE-CF3F-2E52-8484-3353D9B3F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Benefit of Migrating</a:t>
            </a:r>
          </a:p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Benefit of Staying</a:t>
            </a:r>
          </a:p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Cost of Migrating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9513F-1A44-23A0-D199-96DAAE77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607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EFE6-B98C-CB7C-2311-71A3EDCA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992" y="1775619"/>
            <a:ext cx="2971800" cy="3306762"/>
          </a:xfrm>
        </p:spPr>
        <p:txBody>
          <a:bodyPr>
            <a:normAutofit/>
          </a:bodyPr>
          <a:lstStyle/>
          <a:p>
            <a:r>
              <a:rPr lang="en-US" dirty="0"/>
              <a:t>Share of Population Born in Latin America &amp; Caribbean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5C39F9-5EC2-3AB4-EAC0-8F4F6CD3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A1DD9-50A2-AB37-7862-A7EF98165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59" y="209550"/>
            <a:ext cx="4254500" cy="643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53A537-466C-544C-3B21-FB2636BAF62F}"/>
              </a:ext>
            </a:extLst>
          </p:cNvPr>
          <p:cNvSpPr txBox="1"/>
          <p:nvPr/>
        </p:nvSpPr>
        <p:spPr>
          <a:xfrm>
            <a:off x="2091160" y="159730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1980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2A5D8-1547-5EFB-EF45-4A658DB719AE}"/>
              </a:ext>
            </a:extLst>
          </p:cNvPr>
          <p:cNvSpPr txBox="1"/>
          <p:nvPr/>
        </p:nvSpPr>
        <p:spPr>
          <a:xfrm>
            <a:off x="2008209" y="4977115"/>
            <a:ext cx="1005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260902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AB78-B37E-3990-C283-A935FB85E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84EC21-3E7F-D1C0-9291-41B0230A8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5A750-6999-8123-C042-B41DA0CC0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2" y="1253"/>
            <a:ext cx="12194232" cy="68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2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51A84-A3EE-F7AF-28C2-5BA8D55B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5E0B23-C2B1-2C9A-C6D1-7BCD098C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B81A6-4168-4FD9-C96C-547909232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87"/>
            <a:ext cx="12191999" cy="675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47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6B7A-2A19-8AB2-5652-29538B30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D73A23-92F6-6E8B-A6C1-24958309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560B71-1874-DB75-7207-8E5359B35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15951" cy="683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29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564AE-1A9D-7005-050D-05F0072D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88844E-DD25-E231-9995-83290E003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8F1D7-6C88-DB98-B3CA-9EFB60222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975" cy="675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9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6CDE-52B3-1205-2547-59510E8F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</a:t>
            </a:r>
            <a:r>
              <a:rPr lang="en-US" dirty="0"/>
              <a:t>gration to the 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48D43-06D2-68AC-14D0-DDAA5ACBE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6825" y="1085850"/>
            <a:ext cx="7924800" cy="332611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Difficult to Measure How Many</a:t>
            </a:r>
          </a:p>
          <a:p>
            <a:r>
              <a:rPr lang="en-US" dirty="0"/>
              <a:t>Legal Immigrants - easy</a:t>
            </a:r>
          </a:p>
          <a:p>
            <a:r>
              <a:rPr lang="en-US" dirty="0"/>
              <a:t>Undocumented Immigrants</a:t>
            </a:r>
          </a:p>
          <a:p>
            <a:r>
              <a:rPr lang="en-US" dirty="0"/>
              <a:t>Return Immigrants – no record if return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3A592-35A1-EE5C-15EC-F58E7FDD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 descr="Tide of Mexican immigration is turning | KPCC - NPR News for Southern  California - 89.3 FM">
            <a:extLst>
              <a:ext uri="{FF2B5EF4-FFF2-40B4-BE49-F238E27FC236}">
                <a16:creationId xmlns:a16="http://schemas.microsoft.com/office/drawing/2014/main" id="{72E0F995-757F-A38D-E90A-AE2E2306F24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918826"/>
            <a:ext cx="350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142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9835"/>
            <a:ext cx="8229600" cy="147795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racteristics of Native and Latin Amer. Born Population (Age 16 &amp; up)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22500" y="1447800"/>
          <a:ext cx="7747000" cy="4947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3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1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8464">
                <a:tc>
                  <a:txBody>
                    <a:bodyPr/>
                    <a:lstStyle/>
                    <a:p>
                      <a:pPr algn="l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sng" strike="noStrike" dirty="0">
                          <a:effectLst/>
                        </a:rPr>
                        <a:t>Native Born</a:t>
                      </a:r>
                      <a:endParaRPr lang="en-US" sz="3200" b="1" i="0" u="sng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Lat. Amer. Born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Labor Force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u="none" strike="noStrike" dirty="0">
                          <a:effectLst/>
                          <a:cs typeface="+mn-cs"/>
                        </a:rPr>
                        <a:t>130 Mil.</a:t>
                      </a:r>
                      <a:endParaRPr lang="de-DE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200" u="none" strike="noStrike" dirty="0">
                          <a:effectLst/>
                          <a:cs typeface="+mn-cs"/>
                        </a:rPr>
                        <a:t>13 Mil</a:t>
                      </a:r>
                      <a:endParaRPr lang="nb-NO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mr-IN" sz="3200" u="none" strike="noStrike" dirty="0">
                          <a:effectLst/>
                        </a:rPr>
                        <a:t>&lt; H.S. </a:t>
                      </a:r>
                      <a:r>
                        <a:rPr lang="mr-IN" sz="3200" u="none" strike="noStrike" dirty="0" err="1">
                          <a:effectLst/>
                        </a:rPr>
                        <a:t>Educ</a:t>
                      </a:r>
                      <a:endParaRPr lang="mr-IN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5.8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37.1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.%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Poor English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1.9%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77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Employed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5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9.2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6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4.9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Unemployed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3.0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3.5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Med. Wk. Earn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$1,087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$758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870530333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Poverty Rate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17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625285845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7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3941-80D3-C0FC-5244-88F75349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84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Undocumented Immigrants in the United States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73A89-79D7-6FFD-2E5D-CD62C20C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532E6C-7446-E4D9-AA73-19F4DD67F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293" y="1732653"/>
            <a:ext cx="9995414" cy="4026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BEE71C-802A-C9ED-20B5-9C28A6EB3814}"/>
              </a:ext>
            </a:extLst>
          </p:cNvPr>
          <p:cNvSpPr txBox="1"/>
          <p:nvPr/>
        </p:nvSpPr>
        <p:spPr>
          <a:xfrm>
            <a:off x="3877518" y="5791004"/>
            <a:ext cx="3368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Washington 263,000</a:t>
            </a:r>
          </a:p>
        </p:txBody>
      </p:sp>
    </p:spTree>
    <p:extLst>
      <p:ext uri="{BB962C8B-B14F-4D97-AF65-F5344CB8AC3E}">
        <p14:creationId xmlns:p14="http://schemas.microsoft.com/office/powerpoint/2010/main" val="3560631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B064-72C7-E048-BAF5-C6078D49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Mexican Immigration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6BDD3-CFD5-2945-A6C8-D41831B6C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Low-skill, low-wage jobs.</a:t>
            </a:r>
          </a:p>
          <a:p>
            <a:r>
              <a:rPr lang="en-US" dirty="0"/>
              <a:t>Competition for less skilled native-born</a:t>
            </a:r>
          </a:p>
          <a:p>
            <a:r>
              <a:rPr lang="en-US" dirty="0"/>
              <a:t>More GDP &amp; lower prices</a:t>
            </a:r>
          </a:p>
          <a:p>
            <a:r>
              <a:rPr lang="en-US" dirty="0"/>
              <a:t>Helps upper income native-born, hurts lower</a:t>
            </a:r>
          </a:p>
          <a:p>
            <a:r>
              <a:rPr lang="en-US" dirty="0"/>
              <a:t>Little impact on federal budget but raises costs for state and local (schooling)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D0677-EE22-D645-A7FD-215605B8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17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B064-72C7-E048-BAF5-C6078D49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cent Immigration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6BDD3-CFD5-2945-A6C8-D41831B6C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700" y="2471738"/>
            <a:ext cx="6477000" cy="35353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D0677-EE22-D645-A7FD-215605B8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33</a:t>
            </a:fld>
            <a:endParaRPr lang="en-US"/>
          </a:p>
        </p:txBody>
      </p:sp>
      <p:pic>
        <p:nvPicPr>
          <p:cNvPr id="1026" name="Picture 2" descr="Central American migrants wade across the Rio Grande on February 1, 2019 near El Paso, Texas. ">
            <a:extLst>
              <a:ext uri="{FF2B5EF4-FFF2-40B4-BE49-F238E27FC236}">
                <a16:creationId xmlns:a16="http://schemas.microsoft.com/office/drawing/2014/main" id="{EEC15B1E-A683-C738-342C-51398560B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46" y="3905367"/>
            <a:ext cx="4225262" cy="281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14273-B486-8B30-A506-C3A88905DD9D}"/>
              </a:ext>
            </a:extLst>
          </p:cNvPr>
          <p:cNvSpPr txBox="1"/>
          <p:nvPr/>
        </p:nvSpPr>
        <p:spPr>
          <a:xfrm>
            <a:off x="1491757" y="823099"/>
            <a:ext cx="525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DACA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The Northern Triangle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Unaccompanied Minors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Covid and Title 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The Venezuelan Wave</a:t>
            </a:r>
          </a:p>
        </p:txBody>
      </p:sp>
    </p:spTree>
    <p:extLst>
      <p:ext uri="{BB962C8B-B14F-4D97-AF65-F5344CB8AC3E}">
        <p14:creationId xmlns:p14="http://schemas.microsoft.com/office/powerpoint/2010/main" val="3489772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516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</a:t>
            </a:r>
            <a:r>
              <a:rPr lang="en-US" dirty="0"/>
              <a:t>CA (Deferred Action for </a:t>
            </a:r>
            <a:br>
              <a:rPr lang="en-US" dirty="0"/>
            </a:br>
            <a:r>
              <a:rPr lang="en-US" dirty="0"/>
              <a:t>Childhood Arrivals)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Entered U.S. before age 16, now in U.S. </a:t>
            </a:r>
          </a:p>
          <a:p>
            <a:r>
              <a:rPr lang="en-US" dirty="0"/>
              <a:t>Entered before June 2007</a:t>
            </a:r>
          </a:p>
          <a:p>
            <a:r>
              <a:rPr lang="en-US" dirty="0"/>
              <a:t>Currently in school, high school grad or honorable discharge from military</a:t>
            </a:r>
          </a:p>
          <a:p>
            <a:r>
              <a:rPr lang="en-US" dirty="0"/>
              <a:t>No felony conviction or threat to security</a:t>
            </a:r>
          </a:p>
          <a:p>
            <a:r>
              <a:rPr lang="en-US" dirty="0"/>
              <a:t>Renewable every 2 years </a:t>
            </a:r>
          </a:p>
          <a:p>
            <a:r>
              <a:rPr lang="en-US" dirty="0"/>
              <a:t>Executive Order by Obama, Trump ended, Biden restored </a:t>
            </a:r>
          </a:p>
          <a:p>
            <a:r>
              <a:rPr lang="en-US" dirty="0">
                <a:solidFill>
                  <a:srgbClr val="FF0000"/>
                </a:solidFill>
              </a:rPr>
              <a:t>24,000 in Washington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08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522E-1826-0F78-B351-D7A9DCB9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Northern Triangle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793FB-2DB4-FB45-131A-900F6B15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35</a:t>
            </a:fld>
            <a:endParaRPr lang="en-US"/>
          </a:p>
        </p:txBody>
      </p:sp>
      <p:pic>
        <p:nvPicPr>
          <p:cNvPr id="4098" name="Picture 2" descr="Why So Many Central Americans Are Seeking Asylum in the U.S. | KQED">
            <a:extLst>
              <a:ext uri="{FF2B5EF4-FFF2-40B4-BE49-F238E27FC236}">
                <a16:creationId xmlns:a16="http://schemas.microsoft.com/office/drawing/2014/main" id="{45066D08-E470-B1A5-81CA-ED06D91D0C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07" y="1457762"/>
            <a:ext cx="7364093" cy="516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932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0D44-53FF-FD6B-0A29-1DEB10E4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269877"/>
            <a:ext cx="8229600" cy="13874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</a:t>
            </a:r>
            <a:r>
              <a:rPr lang="en-US" dirty="0"/>
              <a:t> Border Apprehensions from </a:t>
            </a:r>
            <a:br>
              <a:rPr lang="en-US" dirty="0"/>
            </a:br>
            <a:r>
              <a:rPr lang="en-US" dirty="0"/>
              <a:t>the Northern Triangle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13923F-8CE9-5838-9443-5039458CA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454003"/>
            <a:ext cx="7281042" cy="52706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630A9-15D3-4185-18AE-AD783D9B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46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0D9DF-693C-5B86-6866-7AAC17FA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64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</a:t>
            </a:r>
            <a:r>
              <a:rPr lang="en-US" dirty="0"/>
              <a:t>rthern Triangle Apprehensions</a:t>
            </a:r>
            <a:br>
              <a:rPr lang="en-US" dirty="0"/>
            </a:br>
            <a:r>
              <a:rPr lang="en-US" sz="4400" dirty="0">
                <a:solidFill>
                  <a:srgbClr val="FF0000"/>
                </a:solidFill>
              </a:rPr>
              <a:t>(Northern Triangle Countries in Red)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BEB5E2-E884-9E57-261C-AEB14ACE4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528998"/>
            <a:ext cx="7010400" cy="50099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7D2A9-B68C-A884-E822-C9DB75FA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43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7595-6B9C-1D0F-E48F-8DF6F33C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Asy</a:t>
            </a:r>
            <a:r>
              <a:rPr lang="en-US" dirty="0"/>
              <a:t>lees and Refugees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70A45-5A91-7074-C12A-5A97897BD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</a:rPr>
              <a:t>Refugees are usually outside the United States when they are screened for resettlement in US</a:t>
            </a:r>
            <a:endParaRPr lang="en-US" dirty="0">
              <a:solidFill>
                <a:srgbClr val="202124"/>
              </a:solidFill>
            </a:endParaRPr>
          </a:p>
          <a:p>
            <a:r>
              <a:rPr lang="en-US" b="0" i="0" dirty="0">
                <a:solidFill>
                  <a:srgbClr val="202124"/>
                </a:solidFill>
                <a:effectLst/>
              </a:rPr>
              <a:t>Asylum seekers submit their applications while physically present in the United States or at a U.S. port of entry</a:t>
            </a:r>
          </a:p>
          <a:p>
            <a:pPr marL="0" indent="0">
              <a:buNone/>
            </a:pPr>
            <a:r>
              <a:rPr lang="en-US" dirty="0">
                <a:solidFill>
                  <a:srgbClr val="202124"/>
                </a:solidFill>
              </a:rPr>
              <a:t>Reason to grant – (US &amp; UNCOR)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unable to return because of persecution or a well-founded fear of persecution based on:  </a:t>
            </a:r>
            <a:r>
              <a:rPr lang="en-US" b="1" i="0" dirty="0">
                <a:solidFill>
                  <a:srgbClr val="000000"/>
                </a:solidFill>
                <a:effectLst/>
              </a:rPr>
              <a:t>race, religion, nationality, membership in a particular social group, or political opinion.  (</a:t>
            </a:r>
            <a:r>
              <a:rPr lang="en-US" b="1" i="0" u="sng" dirty="0">
                <a:solidFill>
                  <a:srgbClr val="000000"/>
                </a:solidFill>
                <a:effectLst/>
              </a:rPr>
              <a:t>Not economic hardship!</a:t>
            </a:r>
            <a:r>
              <a:rPr lang="en-US" b="1" i="0" dirty="0">
                <a:solidFill>
                  <a:srgbClr val="000000"/>
                </a:solidFill>
                <a:effectLst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   </a:t>
            </a:r>
            <a:r>
              <a:rPr lang="en-US" dirty="0">
                <a:solidFill>
                  <a:srgbClr val="FF0000"/>
                </a:solidFill>
              </a:rPr>
              <a:t>Washington 91,800 refugees</a:t>
            </a:r>
            <a:endParaRPr lang="en-US" b="1" dirty="0">
              <a:solidFill>
                <a:srgbClr val="20212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51A61-20D8-9D05-0DAA-C51E67ED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8518-F94A-0E5B-798E-75D6E310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</a:t>
            </a:r>
            <a:r>
              <a:rPr lang="en-US" dirty="0"/>
              <a:t>paration of Children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6845D-36D9-5F3E-9A3F-9217F096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39</a:t>
            </a:fld>
            <a:endParaRPr lang="en-US"/>
          </a:p>
        </p:txBody>
      </p:sp>
      <p:pic>
        <p:nvPicPr>
          <p:cNvPr id="5122" name="Picture 2" descr="A two-year-old Honduran asylum seeker cries as her mother is searched and detained near the U.S.-Mexico border on June 12, 2018 in McAllen, Texas.">
            <a:extLst>
              <a:ext uri="{FF2B5EF4-FFF2-40B4-BE49-F238E27FC236}">
                <a16:creationId xmlns:a16="http://schemas.microsoft.com/office/drawing/2014/main" id="{E2BBFE2D-3D16-3131-3B0C-CA7680526E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72419"/>
            <a:ext cx="82296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42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4F4D-A341-752D-D1FC-EE7DB7DE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xican-Born People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9AEC2-6CDB-0B86-749F-71CAE8EC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4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50F7CA-3611-5C1B-F4FF-29E8A3EA68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17639"/>
            <a:ext cx="7578204" cy="422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5A87F1-F563-0816-B8C3-2C4A06FCE00E}"/>
              </a:ext>
            </a:extLst>
          </p:cNvPr>
          <p:cNvSpPr txBox="1"/>
          <p:nvPr/>
        </p:nvSpPr>
        <p:spPr>
          <a:xfrm>
            <a:off x="2971800" y="5647532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in 14 people born in Mexico currently lives in the US</a:t>
            </a:r>
          </a:p>
        </p:txBody>
      </p:sp>
    </p:spTree>
    <p:extLst>
      <p:ext uri="{BB962C8B-B14F-4D97-AF65-F5344CB8AC3E}">
        <p14:creationId xmlns:p14="http://schemas.microsoft.com/office/powerpoint/2010/main" val="7133003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D6563-C781-AD46-DC62-FB8F669C9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8572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main in Mexico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C08B3-8928-1823-0030-605F286C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40</a:t>
            </a:fld>
            <a:endParaRPr lang="en-US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90E8B589-2C41-6E31-E69B-4979370B91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55" y="1435875"/>
            <a:ext cx="339779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385B9-6AFF-A04C-E201-424831A144CE}"/>
              </a:ext>
            </a:extLst>
          </p:cNvPr>
          <p:cNvSpPr txBox="1"/>
          <p:nvPr/>
        </p:nvSpPr>
        <p:spPr>
          <a:xfrm>
            <a:off x="5753100" y="1435874"/>
            <a:ext cx="4648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Applies to non-Mexicans asking for asylum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Must wait in Mexico while case being heard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Not applied to unaccompanied minors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Not eligible for asylum if passed through another nation on 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Dangerous in Mexico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In the courts now</a:t>
            </a:r>
          </a:p>
        </p:txBody>
      </p:sp>
    </p:spTree>
    <p:extLst>
      <p:ext uri="{BB962C8B-B14F-4D97-AF65-F5344CB8AC3E}">
        <p14:creationId xmlns:p14="http://schemas.microsoft.com/office/powerpoint/2010/main" val="1790834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1BCF2-E42A-88B8-8374-D2AE2DEE1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vid and Title 42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F4D4CB-444F-E121-8059-920DDE8BB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417639"/>
            <a:ext cx="3490611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CCC79-44EE-387F-E78F-2D5232C2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C2E61D-D64B-743A-A364-2F8BF3C6701F}"/>
              </a:ext>
            </a:extLst>
          </p:cNvPr>
          <p:cNvSpPr txBox="1"/>
          <p:nvPr/>
        </p:nvSpPr>
        <p:spPr>
          <a:xfrm>
            <a:off x="5562600" y="1417638"/>
            <a:ext cx="4648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Started in March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Used to limit Covid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Migrants who crossed into United States not allowed to ask for asylum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Returned to Mexico, not allowed a hearing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Ended May 2023 </a:t>
            </a:r>
          </a:p>
        </p:txBody>
      </p:sp>
    </p:spTree>
    <p:extLst>
      <p:ext uri="{BB962C8B-B14F-4D97-AF65-F5344CB8AC3E}">
        <p14:creationId xmlns:p14="http://schemas.microsoft.com/office/powerpoint/2010/main" val="31246543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BAA5-3EF6-7AC8-2723-8D671E40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Surge of Venezuelans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4DF1E8-26F9-21A4-3F7A-E8763D389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1" y="1421356"/>
            <a:ext cx="3609455" cy="452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2E243-B27A-F499-C627-91F3DAA8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56CD0-2768-CC77-1DE0-C4A1B0099976}"/>
              </a:ext>
            </a:extLst>
          </p:cNvPr>
          <p:cNvSpPr txBox="1"/>
          <p:nvPr/>
        </p:nvSpPr>
        <p:spPr>
          <a:xfrm>
            <a:off x="5696416" y="1600200"/>
            <a:ext cx="47429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itchFamily="2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Almost 8 million Venezuelans have left</a:t>
            </a:r>
          </a:p>
          <a:p>
            <a:pPr marL="342900" indent="-342900">
              <a:buFont typeface="Symbol" pitchFamily="2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Caused by economic mismanagement, hyperinflation, unrest, violence</a:t>
            </a:r>
          </a:p>
          <a:p>
            <a:pPr marL="342900" indent="-342900">
              <a:buFont typeface="Symbol" pitchFamily="2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Largest national group arrested for entering US</a:t>
            </a:r>
          </a:p>
          <a:p>
            <a:pPr marL="342900" indent="-342900">
              <a:buFont typeface="Symbol" pitchFamily="2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Temporary Protected Status</a:t>
            </a:r>
          </a:p>
        </p:txBody>
      </p:sp>
    </p:spTree>
    <p:extLst>
      <p:ext uri="{BB962C8B-B14F-4D97-AF65-F5344CB8AC3E}">
        <p14:creationId xmlns:p14="http://schemas.microsoft.com/office/powerpoint/2010/main" val="970581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B118D-E942-4BAD-9EE9-3F3FD3BE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Bussing of Migrants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910C1A-1FCC-A33A-7891-2339F94E7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801" y="1448688"/>
            <a:ext cx="7162800" cy="47283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774B5-E64A-46E5-D3E2-18B1EDD9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91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158E97-488E-477B-8979-B05378DB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44</a:t>
            </a:fld>
            <a:endParaRPr lang="en-US"/>
          </a:p>
        </p:txBody>
      </p:sp>
      <p:pic>
        <p:nvPicPr>
          <p:cNvPr id="9218" name="Picture 2" descr="Final Thoughts Images – Browse 3,620 Stock Photos, Vectors, and Video |  Adobe Stock">
            <a:extLst>
              <a:ext uri="{FF2B5EF4-FFF2-40B4-BE49-F238E27FC236}">
                <a16:creationId xmlns:a16="http://schemas.microsoft.com/office/drawing/2014/main" id="{C3277B67-A558-3E44-083D-F9FFA0023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12" y="0"/>
            <a:ext cx="9573849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234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Robert </a:t>
            </a:r>
            <a:r>
              <a:rPr lang="en-US" dirty="0" err="1"/>
              <a:t>Gitter</a:t>
            </a: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rjgitter@owu.edu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4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5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www.NEEDEcon.org/friend.php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507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2007-E5BE-9E19-5686-9112AB32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Share of US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9B233B-23BC-2172-DF05-274863CC3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600200"/>
            <a:ext cx="6904341" cy="51659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A7ED5-D11B-7C50-7AE9-54E358E3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E913A-6A95-3C03-4C9B-BC8F024B151D}"/>
              </a:ext>
            </a:extLst>
          </p:cNvPr>
          <p:cNvSpPr txBox="1"/>
          <p:nvPr/>
        </p:nvSpPr>
        <p:spPr>
          <a:xfrm>
            <a:off x="838200" y="2964873"/>
            <a:ext cx="122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12.4 %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885EB91-4F1F-2766-0314-121A1322BFA1}"/>
              </a:ext>
            </a:extLst>
          </p:cNvPr>
          <p:cNvSpPr/>
          <p:nvPr/>
        </p:nvSpPr>
        <p:spPr>
          <a:xfrm>
            <a:off x="2369127" y="30034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83FC0-C61D-9163-A40D-86C66040F77C}"/>
              </a:ext>
            </a:extLst>
          </p:cNvPr>
          <p:cNvSpPr txBox="1"/>
          <p:nvPr/>
        </p:nvSpPr>
        <p:spPr>
          <a:xfrm>
            <a:off x="11005286" y="2709527"/>
            <a:ext cx="118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13.9 %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60CAD1C4-56A5-3C5A-7D05-EE049EC9E23A}"/>
              </a:ext>
            </a:extLst>
          </p:cNvPr>
          <p:cNvSpPr/>
          <p:nvPr/>
        </p:nvSpPr>
        <p:spPr>
          <a:xfrm>
            <a:off x="9837210" y="270952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79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2007-E5BE-9E19-5686-9112AB32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Share of US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9B233B-23BC-2172-DF05-274863CC3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600200"/>
            <a:ext cx="6904341" cy="51659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A7ED5-D11B-7C50-7AE9-54E358E3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E913A-6A95-3C03-4C9B-BC8F024B151D}"/>
              </a:ext>
            </a:extLst>
          </p:cNvPr>
          <p:cNvSpPr txBox="1"/>
          <p:nvPr/>
        </p:nvSpPr>
        <p:spPr>
          <a:xfrm>
            <a:off x="838200" y="2964873"/>
            <a:ext cx="122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12.4 %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885EB91-4F1F-2766-0314-121A1322BFA1}"/>
              </a:ext>
            </a:extLst>
          </p:cNvPr>
          <p:cNvSpPr/>
          <p:nvPr/>
        </p:nvSpPr>
        <p:spPr>
          <a:xfrm>
            <a:off x="2369127" y="30034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83FC0-C61D-9163-A40D-86C66040F77C}"/>
              </a:ext>
            </a:extLst>
          </p:cNvPr>
          <p:cNvSpPr txBox="1"/>
          <p:nvPr/>
        </p:nvSpPr>
        <p:spPr>
          <a:xfrm>
            <a:off x="10487890" y="2847248"/>
            <a:ext cx="1274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13.9 %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60CAD1C4-56A5-3C5A-7D05-EE049EC9E23A}"/>
              </a:ext>
            </a:extLst>
          </p:cNvPr>
          <p:cNvSpPr/>
          <p:nvPr/>
        </p:nvSpPr>
        <p:spPr>
          <a:xfrm>
            <a:off x="9384305" y="284724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8A387-B61B-65CB-9010-52E4F3C8C3F4}"/>
              </a:ext>
            </a:extLst>
          </p:cNvPr>
          <p:cNvSpPr txBox="1"/>
          <p:nvPr/>
        </p:nvSpPr>
        <p:spPr>
          <a:xfrm>
            <a:off x="4986013" y="2010766"/>
            <a:ext cx="31150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Washington 14.9  %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Bainbridge 6.7 %</a:t>
            </a:r>
          </a:p>
        </p:txBody>
      </p:sp>
    </p:spTree>
    <p:extLst>
      <p:ext uri="{BB962C8B-B14F-4D97-AF65-F5344CB8AC3E}">
        <p14:creationId xmlns:p14="http://schemas.microsoft.com/office/powerpoint/2010/main" val="2778316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13380-5C17-D620-ABCE-51796EE8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Migration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498CE-CF3F-2E52-8484-3353D9B3F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Benefit of Migrating</a:t>
            </a:r>
          </a:p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Benefit of Staying</a:t>
            </a:r>
          </a:p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Cost of Migrating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9513F-1A44-23A0-D199-96DAAE77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498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EBEFF-07F1-522A-940C-00D8E03F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tribution of Income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47483-5536-BB68-8A68-9776D5BF1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3986A-0E38-1A60-5DEF-03328638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11386"/>
            <a:ext cx="7924800" cy="3398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D278AB-8C70-B91F-085A-FFE9302F7B6E}"/>
              </a:ext>
            </a:extLst>
          </p:cNvPr>
          <p:cNvSpPr txBox="1"/>
          <p:nvPr/>
        </p:nvSpPr>
        <p:spPr>
          <a:xfrm>
            <a:off x="7740503" y="3200400"/>
            <a:ext cx="3613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United States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92412-10F2-E61A-A95B-3AA7CBDF8D7F}"/>
              </a:ext>
            </a:extLst>
          </p:cNvPr>
          <p:cNvSpPr txBox="1"/>
          <p:nvPr/>
        </p:nvSpPr>
        <p:spPr>
          <a:xfrm>
            <a:off x="3848986" y="3200400"/>
            <a:ext cx="1467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Mexico</a:t>
            </a:r>
          </a:p>
        </p:txBody>
      </p:sp>
    </p:spTree>
    <p:extLst>
      <p:ext uri="{BB962C8B-B14F-4D97-AF65-F5344CB8AC3E}">
        <p14:creationId xmlns:p14="http://schemas.microsoft.com/office/powerpoint/2010/main" val="1549107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966DC-DF8F-A2BC-C7B5-AC4DF845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Dangers of Border Crossing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18C3F-1007-82A8-B5D8-6ECF1D1BC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4F8D2-336F-5C39-790E-7F43B70F5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2" descr="Photo by Joshua Barajas/PBS NewsHour">
            <a:extLst>
              <a:ext uri="{FF2B5EF4-FFF2-40B4-BE49-F238E27FC236}">
                <a16:creationId xmlns:a16="http://schemas.microsoft.com/office/drawing/2014/main" id="{AC460DFC-1A63-B117-51F6-540B3C8E5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43646"/>
            <a:ext cx="7010400" cy="46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1185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16344</TotalTime>
  <Words>1117</Words>
  <Application>Microsoft Macintosh PowerPoint</Application>
  <PresentationFormat>Widescreen</PresentationFormat>
  <Paragraphs>314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Courier New</vt:lpstr>
      <vt:lpstr>Mangal</vt:lpstr>
      <vt:lpstr>Symbol</vt:lpstr>
      <vt:lpstr>Times New Roman</vt:lpstr>
      <vt:lpstr>Custom Design</vt:lpstr>
      <vt:lpstr>Office Theme</vt:lpstr>
      <vt:lpstr>  Give Me Your Poor, Your Tired, Your Homeless (Some Restrictions  May Apply):   Immigration to the United States in the 21st Century  Bob Gitter, Ohio Wesleyan Prof of Econ, Emeritus  National Economic Education Delegation  Oatmeal Club Bainbridge, WA   May 9, 2024  </vt:lpstr>
      <vt:lpstr>SubSubmitting Questions</vt:lpstr>
      <vt:lpstr>Migration to the US</vt:lpstr>
      <vt:lpstr>Mexican-Born People in the US</vt:lpstr>
      <vt:lpstr>Immigrant Share of US Population</vt:lpstr>
      <vt:lpstr>Immigrant Share of US Population</vt:lpstr>
      <vt:lpstr>The Migration Decision</vt:lpstr>
      <vt:lpstr>Distribution of Income</vt:lpstr>
      <vt:lpstr>The Dangers of Border Crossing</vt:lpstr>
      <vt:lpstr>Key Laws</vt:lpstr>
      <vt:lpstr>U.S. Immigration 1820-1880</vt:lpstr>
      <vt:lpstr>U.S. Immigration 1880-1924</vt:lpstr>
      <vt:lpstr>U.S. Immigration 1924-1965</vt:lpstr>
      <vt:lpstr>Signing up for Bracero Program</vt:lpstr>
      <vt:lpstr>LBJ Signs Immigration and Nationality Act (1965)</vt:lpstr>
      <vt:lpstr>History of U.S. Immigration: 1965-Today</vt:lpstr>
      <vt:lpstr>NUMBER OF IMMIGRANTS BY TYPE OF ADMISSION: FISCAL YEAR 2022 </vt:lpstr>
      <vt:lpstr>H1B Applications  Quota Reached on First Day 2017</vt:lpstr>
      <vt:lpstr>H2A Program</vt:lpstr>
      <vt:lpstr>Washington – 4th  Largest Share of H2A Visas</vt:lpstr>
      <vt:lpstr>Immigration Reform and Control  Act of 1986</vt:lpstr>
      <vt:lpstr>Immigrant Share of US Workforce</vt:lpstr>
      <vt:lpstr>Origin of Immigrants</vt:lpstr>
      <vt:lpstr>The Migration Decision</vt:lpstr>
      <vt:lpstr>Share of Population Born in Latin America &amp; Caribbean</vt:lpstr>
      <vt:lpstr>PowerPoint Presentation</vt:lpstr>
      <vt:lpstr>PowerPoint Presentation</vt:lpstr>
      <vt:lpstr>PowerPoint Presentation</vt:lpstr>
      <vt:lpstr>PowerPoint Presentation</vt:lpstr>
      <vt:lpstr> Characteristics of Native and Latin Amer. Born Population (Age 16 &amp; up)  </vt:lpstr>
      <vt:lpstr>Number of Undocumented Immigrants in the United States</vt:lpstr>
      <vt:lpstr>Impact of Mexican Immigration</vt:lpstr>
      <vt:lpstr>Recent Immigration Issues</vt:lpstr>
      <vt:lpstr>DACA (Deferred Action for  Childhood Arrivals)</vt:lpstr>
      <vt:lpstr>The Northern Triangle</vt:lpstr>
      <vt:lpstr>US Border Apprehensions from  the Northern Triangle</vt:lpstr>
      <vt:lpstr>Northern Triangle Apprehensions (Northern Triangle Countries in Red)</vt:lpstr>
      <vt:lpstr>Asylees and Refugees</vt:lpstr>
      <vt:lpstr>Separation of Children</vt:lpstr>
      <vt:lpstr>Remain in Mexico Policy</vt:lpstr>
      <vt:lpstr>Covid and Title 42</vt:lpstr>
      <vt:lpstr>The Surge of Venezuelans</vt:lpstr>
      <vt:lpstr>The Bussing of Migrants</vt:lpstr>
      <vt:lpstr>PowerPoint Presentation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Bob Gitter</cp:lastModifiedBy>
  <cp:revision>332</cp:revision>
  <cp:lastPrinted>2022-01-18T19:59:29Z</cp:lastPrinted>
  <dcterms:created xsi:type="dcterms:W3CDTF">2017-05-03T22:30:38Z</dcterms:created>
  <dcterms:modified xsi:type="dcterms:W3CDTF">2024-05-09T14:33:35Z</dcterms:modified>
</cp:coreProperties>
</file>